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13"/>
  </p:notesMasterIdLst>
  <p:sldIdLst>
    <p:sldId id="256" r:id="rId2"/>
    <p:sldId id="348" r:id="rId3"/>
    <p:sldId id="344" r:id="rId4"/>
    <p:sldId id="345" r:id="rId5"/>
    <p:sldId id="332" r:id="rId6"/>
    <p:sldId id="346" r:id="rId7"/>
    <p:sldId id="337" r:id="rId8"/>
    <p:sldId id="347" r:id="rId9"/>
    <p:sldId id="341" r:id="rId10"/>
    <p:sldId id="334" r:id="rId11"/>
    <p:sldId id="342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35">
          <p15:clr>
            <a:srgbClr val="A4A3A4"/>
          </p15:clr>
        </p15:guide>
        <p15:guide id="2" pos="286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C6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83210" autoAdjust="0"/>
  </p:normalViewPr>
  <p:slideViewPr>
    <p:cSldViewPr>
      <p:cViewPr>
        <p:scale>
          <a:sx n="80" d="100"/>
          <a:sy n="80" d="100"/>
        </p:scale>
        <p:origin x="-1020" y="-330"/>
      </p:cViewPr>
      <p:guideLst>
        <p:guide orient="horz" pos="1535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1A55E3D6-841C-4C10-9B47-672A110B73E8}" type="datetime1">
              <a:rPr lang="zh-CN" altLang="en-US"/>
              <a:pPr/>
              <a:t>2018/10/16</a:t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C525732-FB2C-4B2B-8A34-97450300350B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6868654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 smtClean="0"/>
              <a:t>1</a:t>
            </a:r>
            <a:r>
              <a:rPr lang="zh-CN" altLang="en-US" dirty="0" smtClean="0"/>
              <a:t>、	两个交换机之间用双绞线缆互连，终端与交换机之间也是用双绞线缆互连，但是这两种双绞线通常是不同的，那为什么不同，具体有什么不同，又怎么做双绞线呢。这就是下面我要介绍的内容。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05965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/>
        </p:spPr>
      </p:sp>
      <p:sp>
        <p:nvSpPr>
          <p:cNvPr id="28675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5344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	这是两根剥开外套的双绞线，每一条双绞线缆包含</a:t>
            </a:r>
            <a:r>
              <a:rPr lang="en-US" altLang="zh-CN" dirty="0" smtClean="0"/>
              <a:t>4</a:t>
            </a:r>
            <a:r>
              <a:rPr lang="zh-CN" altLang="en-US" dirty="0" smtClean="0"/>
              <a:t>对</a:t>
            </a:r>
            <a:r>
              <a:rPr lang="en-US" altLang="zh-CN" dirty="0" smtClean="0"/>
              <a:t>8</a:t>
            </a:r>
            <a:r>
              <a:rPr lang="zh-CN" altLang="en-US" dirty="0" smtClean="0"/>
              <a:t>根线路，这是几个</a:t>
            </a:r>
            <a:r>
              <a:rPr lang="en-US" altLang="zh-CN" dirty="0" smtClean="0"/>
              <a:t>RJ-45</a:t>
            </a:r>
            <a:r>
              <a:rPr lang="zh-CN" altLang="en-US" dirty="0" smtClean="0"/>
              <a:t>连接器，也称水晶头。双绞线有两种类型，直通线和交叉线，无论是直通线还是交叉线，线的两端都是用水晶头连接起来的，在外观上都是这个样子。但是两种线在用水晶头连接的时候，</a:t>
            </a:r>
            <a:r>
              <a:rPr lang="en-US" altLang="zh-CN" dirty="0" smtClean="0"/>
              <a:t>8</a:t>
            </a:r>
            <a:r>
              <a:rPr lang="zh-CN" altLang="en-US" dirty="0" smtClean="0"/>
              <a:t>根线的顺序是不同的。我们把双绞线打开，把</a:t>
            </a:r>
            <a:r>
              <a:rPr lang="en-US" altLang="zh-CN" dirty="0" smtClean="0"/>
              <a:t>8</a:t>
            </a:r>
            <a:r>
              <a:rPr lang="zh-CN" altLang="en-US" dirty="0" smtClean="0"/>
              <a:t>根线重新进行排列。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55394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	我们先来看一下直通线，双绞线按照排列顺序不同有两种规格，一种规格是</a:t>
            </a:r>
            <a:r>
              <a:rPr lang="en-US" altLang="zh-CN" dirty="0" smtClean="0"/>
              <a:t>EIA/TIA568B</a:t>
            </a:r>
            <a:r>
              <a:rPr lang="zh-CN" altLang="en-US" dirty="0" smtClean="0"/>
              <a:t>规格，线的顺序是：橙白、橙、绿白、蓝、蓝白、绿、棕白、棕。直通线两端的线序都按照这个规格排列。而交叉线，一端用这个规格排列线序，另一端用另一种规格：</a:t>
            </a:r>
            <a:r>
              <a:rPr lang="en-US" altLang="zh-CN" dirty="0" smtClean="0"/>
              <a:t>EIA/TIA568A</a:t>
            </a:r>
            <a:r>
              <a:rPr lang="zh-CN" altLang="en-US" dirty="0" smtClean="0"/>
              <a:t>规格，线的顺序是：绿白、绿、橙白、蓝、蓝白、橙、棕白、棕。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65248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	</a:t>
            </a:r>
            <a:r>
              <a:rPr lang="en-US" altLang="zh-CN" dirty="0" smtClean="0"/>
              <a:t>Cisco</a:t>
            </a:r>
            <a:r>
              <a:rPr lang="zh-CN" altLang="en-US" dirty="0" smtClean="0"/>
              <a:t>网络设备中，相同类型设备之间，通常用交叉线连接，比如电脑与电脑，路由器与路由器，交换机和交换机，相互之间都用交叉线连接，不同类型设备之间，用直通线连接，比如电脑和路由器之间，路由器和交换机之间，电脑和交换机之间。不过，目前大部分网络设备都支持自适应线型。那么为什么相同设备用交叉线，不同设备用直通线，自适应线型又是指的什么呢？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61045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	虽然双绞线有</a:t>
            </a:r>
            <a:r>
              <a:rPr lang="en-US" altLang="zh-CN" dirty="0" smtClean="0"/>
              <a:t>4</a:t>
            </a:r>
            <a:r>
              <a:rPr lang="zh-CN" altLang="en-US" dirty="0" smtClean="0"/>
              <a:t>对</a:t>
            </a:r>
            <a:r>
              <a:rPr lang="en-US" altLang="zh-CN" dirty="0" smtClean="0"/>
              <a:t>8</a:t>
            </a:r>
            <a:r>
              <a:rPr lang="zh-CN" altLang="en-US" dirty="0" smtClean="0"/>
              <a:t>条芯线，但实际上在网络中只用到了其中的</a:t>
            </a:r>
            <a:r>
              <a:rPr lang="en-US" altLang="zh-CN" dirty="0" smtClean="0"/>
              <a:t>4</a:t>
            </a:r>
            <a:r>
              <a:rPr lang="zh-CN" altLang="en-US" dirty="0" smtClean="0"/>
              <a:t>条，这两对线路分别是连接</a:t>
            </a:r>
            <a:r>
              <a:rPr lang="en-US" altLang="zh-CN" dirty="0" smtClean="0"/>
              <a:t>RJ-45</a:t>
            </a:r>
            <a:r>
              <a:rPr lang="zh-CN" altLang="en-US" dirty="0" smtClean="0"/>
              <a:t>连接器引脚中编号为</a:t>
            </a:r>
            <a:r>
              <a:rPr lang="en-US" altLang="zh-CN" dirty="0" smtClean="0"/>
              <a:t>1/2</a:t>
            </a:r>
            <a:r>
              <a:rPr lang="zh-CN" altLang="en-US" dirty="0" smtClean="0"/>
              <a:t>的引脚的一对线路和编号为</a:t>
            </a:r>
            <a:r>
              <a:rPr lang="en-US" altLang="zh-CN" dirty="0" smtClean="0"/>
              <a:t>3/6</a:t>
            </a:r>
            <a:r>
              <a:rPr lang="zh-CN" altLang="en-US" dirty="0" smtClean="0"/>
              <a:t>的引脚的一对线路。它们分别起着收、发信号的作用。一对接收一对发送，那么哪一对接收哪一对发送呢？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17377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、	连接不同类设备用直通线，是因为可以设定一种设备</a:t>
            </a:r>
            <a:r>
              <a:rPr lang="en-US" altLang="zh-CN" dirty="0" smtClean="0"/>
              <a:t>1/2</a:t>
            </a:r>
            <a:r>
              <a:rPr lang="zh-CN" altLang="en-US" dirty="0" smtClean="0"/>
              <a:t>用于发送，</a:t>
            </a:r>
            <a:r>
              <a:rPr lang="en-US" altLang="zh-CN" dirty="0" smtClean="0"/>
              <a:t>3/6</a:t>
            </a:r>
            <a:r>
              <a:rPr lang="zh-CN" altLang="en-US" dirty="0" smtClean="0"/>
              <a:t>用于接收，另一种设备</a:t>
            </a:r>
            <a:r>
              <a:rPr lang="en-US" altLang="zh-CN" dirty="0" smtClean="0"/>
              <a:t>1/2</a:t>
            </a:r>
            <a:r>
              <a:rPr lang="zh-CN" altLang="en-US" dirty="0" smtClean="0"/>
              <a:t>用于接收，</a:t>
            </a:r>
            <a:r>
              <a:rPr lang="en-US" altLang="zh-CN" dirty="0" smtClean="0"/>
              <a:t>3/6</a:t>
            </a:r>
            <a:r>
              <a:rPr lang="zh-CN" altLang="en-US" dirty="0" smtClean="0"/>
              <a:t>用于发送。比如一台电脑和一台交换机相连，电脑和交换机都采用相同规格的线序，设定电脑</a:t>
            </a:r>
            <a:r>
              <a:rPr lang="en-US" altLang="zh-CN" dirty="0" smtClean="0"/>
              <a:t>1/2</a:t>
            </a:r>
            <a:r>
              <a:rPr lang="zh-CN" altLang="en-US" dirty="0" smtClean="0"/>
              <a:t>用于发送，</a:t>
            </a:r>
            <a:r>
              <a:rPr lang="en-US" altLang="zh-CN" dirty="0" smtClean="0"/>
              <a:t>3/6</a:t>
            </a:r>
            <a:r>
              <a:rPr lang="zh-CN" altLang="en-US" dirty="0" smtClean="0"/>
              <a:t>用于接收，那么交换机就设定为</a:t>
            </a:r>
            <a:r>
              <a:rPr lang="en-US" altLang="zh-CN" dirty="0" smtClean="0"/>
              <a:t>1/2</a:t>
            </a:r>
            <a:r>
              <a:rPr lang="zh-CN" altLang="en-US" dirty="0" smtClean="0"/>
              <a:t>用于接收，</a:t>
            </a:r>
            <a:r>
              <a:rPr lang="en-US" altLang="zh-CN" dirty="0" smtClean="0"/>
              <a:t>3/6</a:t>
            </a:r>
            <a:r>
              <a:rPr lang="zh-CN" altLang="en-US" dirty="0" smtClean="0"/>
              <a:t>用于发送，这样电脑端白橙、橙排在第一第二，交换机端也排在第一第二。白绿、绿分别都排在</a:t>
            </a:r>
            <a:r>
              <a:rPr lang="en-US" altLang="zh-CN" dirty="0" smtClean="0"/>
              <a:t>3,6</a:t>
            </a:r>
            <a:r>
              <a:rPr lang="zh-CN" altLang="en-US" dirty="0" smtClean="0"/>
              <a:t>位置上。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98862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、	我们再来看一下相同设备，假定两台电脑相连，由于都是电脑他们用于发送和接收的管脚应该是一样的，比如</a:t>
            </a:r>
            <a:r>
              <a:rPr lang="en-US" altLang="zh-CN" dirty="0" smtClean="0"/>
              <a:t>1/2</a:t>
            </a:r>
            <a:r>
              <a:rPr lang="zh-CN" altLang="en-US" dirty="0" smtClean="0"/>
              <a:t>用于发送，</a:t>
            </a:r>
            <a:r>
              <a:rPr lang="en-US" altLang="zh-CN" dirty="0" smtClean="0"/>
              <a:t>3/6</a:t>
            </a:r>
            <a:r>
              <a:rPr lang="zh-CN" altLang="en-US" dirty="0" smtClean="0"/>
              <a:t>用于接收，那么电脑</a:t>
            </a:r>
            <a:r>
              <a:rPr lang="en-US" altLang="zh-CN" dirty="0" smtClean="0"/>
              <a:t>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</a:t>
            </a:r>
            <a:r>
              <a:rPr lang="zh-CN" altLang="en-US" dirty="0" smtClean="0"/>
              <a:t>都是这样。那么电脑</a:t>
            </a:r>
            <a:r>
              <a:rPr lang="en-US" altLang="zh-CN" dirty="0" smtClean="0"/>
              <a:t>1/2</a:t>
            </a:r>
            <a:r>
              <a:rPr lang="zh-CN" altLang="en-US" dirty="0" smtClean="0"/>
              <a:t>发送的信息，应该送到电脑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</a:t>
            </a:r>
            <a:r>
              <a:rPr lang="en-US" altLang="zh-CN" dirty="0" smtClean="0"/>
              <a:t>3/6</a:t>
            </a:r>
            <a:r>
              <a:rPr lang="zh-CN" altLang="en-US" dirty="0" smtClean="0"/>
              <a:t>管脚上，因此，电脑</a:t>
            </a:r>
            <a:r>
              <a:rPr lang="en-US" altLang="zh-CN" dirty="0" smtClean="0"/>
              <a:t>A</a:t>
            </a:r>
            <a:r>
              <a:rPr lang="zh-CN" altLang="en-US" dirty="0" smtClean="0"/>
              <a:t>中管脚</a:t>
            </a:r>
            <a:r>
              <a:rPr lang="en-US" altLang="zh-CN" dirty="0" smtClean="0"/>
              <a:t>1/2</a:t>
            </a:r>
            <a:r>
              <a:rPr lang="zh-CN" altLang="en-US" dirty="0" smtClean="0"/>
              <a:t>是绿白、绿，到电脑</a:t>
            </a:r>
            <a:r>
              <a:rPr lang="en-US" altLang="zh-CN" dirty="0" smtClean="0"/>
              <a:t>B</a:t>
            </a:r>
            <a:r>
              <a:rPr lang="zh-CN" altLang="en-US" dirty="0" smtClean="0"/>
              <a:t>端就应该排在第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和</a:t>
            </a:r>
            <a:r>
              <a:rPr lang="en-US" altLang="zh-CN" dirty="0" smtClean="0"/>
              <a:t>6</a:t>
            </a:r>
            <a:r>
              <a:rPr lang="zh-CN" altLang="en-US" dirty="0" smtClean="0"/>
              <a:t>的位置上，反之亦然。自适应就是。。。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98862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755" y="1347665"/>
            <a:ext cx="6408446" cy="720050"/>
          </a:xfrm>
          <a:prstGeom prst="rect">
            <a:avLst/>
          </a:prstGeom>
        </p:spPr>
        <p:txBody>
          <a:bodyPr/>
          <a:lstStyle>
            <a:lvl1pPr marL="0" indent="0" algn="ctr">
              <a:defRPr sz="4000" b="0">
                <a:solidFill>
                  <a:srgbClr val="C00000"/>
                </a:solidFill>
                <a:latin typeface="方正特雅宋_GBK" pitchFamily="2" charset="-122"/>
                <a:ea typeface="方正特雅宋_GBK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8023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1059645"/>
            <a:ext cx="8229600" cy="3428365"/>
          </a:xfrm>
          <a:prstGeom prst="rect">
            <a:avLst/>
          </a:prstGeom>
        </p:spPr>
        <p:txBody>
          <a:bodyPr/>
          <a:lstStyle>
            <a:lvl1pPr>
              <a:defRPr sz="2000" b="1">
                <a:latin typeface="微软雅黑" pitchFamily="34" charset="-122"/>
                <a:ea typeface="微软雅黑" pitchFamily="34" charset="-122"/>
              </a:defRPr>
            </a:lvl1pPr>
            <a:lvl2pPr>
              <a:defRPr sz="1800" b="1">
                <a:latin typeface="微软雅黑" pitchFamily="34" charset="-122"/>
                <a:ea typeface="微软雅黑" pitchFamily="34" charset="-122"/>
              </a:defRPr>
            </a:lvl2pPr>
            <a:lvl3pPr>
              <a:defRPr sz="1600" b="1">
                <a:latin typeface="微软雅黑" pitchFamily="34" charset="-122"/>
                <a:ea typeface="微软雅黑" pitchFamily="34" charset="-122"/>
              </a:defRPr>
            </a:lvl3pPr>
            <a:lvl4pPr>
              <a:defRPr sz="1400" b="1">
                <a:latin typeface="微软雅黑" pitchFamily="34" charset="-122"/>
                <a:ea typeface="微软雅黑" pitchFamily="34" charset="-122"/>
              </a:defRPr>
            </a:lvl4pPr>
            <a:lvl5pPr>
              <a:defRPr sz="1400" b="1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9802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_内容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63576" y="146440"/>
            <a:ext cx="4556470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7" name="组合 5"/>
          <p:cNvGrpSpPr>
            <a:grpSpLocks/>
          </p:cNvGrpSpPr>
          <p:nvPr userDrawn="1"/>
        </p:nvGrpSpPr>
        <p:grpSpPr bwMode="auto">
          <a:xfrm>
            <a:off x="149225" y="176212"/>
            <a:ext cx="514350" cy="423863"/>
            <a:chOff x="0" y="0"/>
            <a:chExt cx="873621" cy="720080"/>
          </a:xfrm>
        </p:grpSpPr>
        <p:sp>
          <p:nvSpPr>
            <p:cNvPr id="8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燕尾形 7"/>
            <p:cNvSpPr>
              <a:spLocks noChangeArrowheads="1"/>
            </p:cNvSpPr>
            <p:nvPr/>
          </p:nvSpPr>
          <p:spPr bwMode="auto">
            <a:xfrm>
              <a:off x="36004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" name="直接连接符 4"/>
          <p:cNvSpPr>
            <a:spLocks noChangeShapeType="1"/>
          </p:cNvSpPr>
          <p:nvPr userDrawn="1"/>
        </p:nvSpPr>
        <p:spPr bwMode="auto">
          <a:xfrm>
            <a:off x="161925" y="627064"/>
            <a:ext cx="4986115" cy="0"/>
          </a:xfrm>
          <a:prstGeom prst="line">
            <a:avLst/>
          </a:prstGeom>
          <a:noFill/>
          <a:ln w="19050" cap="flat" cmpd="sng">
            <a:solidFill>
              <a:srgbClr val="E3E3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59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581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xStyles>
    <p:titleStyle>
      <a:lvl1pPr marL="914400" indent="-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wmf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hyperlink" Target="http://pic.sogou.com/d?query=%D1%B9%CF%DF%C7%AF&amp;mode=1&amp;did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69269" y="1275660"/>
            <a:ext cx="6408446" cy="864060"/>
          </a:xfrm>
        </p:spPr>
        <p:txBody>
          <a:bodyPr/>
          <a:lstStyle/>
          <a:p>
            <a:r>
              <a:rPr lang="zh-CN" altLang="en-US" sz="6000" dirty="0" smtClean="0">
                <a:latin typeface="方正特雅宋简" pitchFamily="2" charset="-122"/>
                <a:ea typeface="方正特雅宋简" pitchFamily="2" charset="-122"/>
              </a:rPr>
              <a:t>网线制作</a:t>
            </a:r>
            <a:endParaRPr lang="zh-CN" altLang="zh-CN" sz="6000" dirty="0">
              <a:latin typeface="方正特雅宋简" pitchFamily="2" charset="-122"/>
              <a:ea typeface="方正特雅宋简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8E18CC-458F-476A-96F0-EF64FEB18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60" y="3199144"/>
            <a:ext cx="2336357" cy="1656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A7C680F-6116-4937-BC31-1342FEBA7E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385" y="2912447"/>
            <a:ext cx="2863033" cy="22295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2"/>
          <p:cNvSpPr txBox="1"/>
          <p:nvPr/>
        </p:nvSpPr>
        <p:spPr>
          <a:xfrm>
            <a:off x="1044051" y="3435810"/>
            <a:ext cx="3518912" cy="965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135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27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406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541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5676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2811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199946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082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主讲   俞海英 教授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中国人民解放军陆军工程大学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A2E490-C1CC-4934-972A-70539085E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直通线制作演示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C72405A-06A6-4E10-92CD-B4CCE238F3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889" r="49182" b="9688"/>
          <a:stretch/>
        </p:blipFill>
        <p:spPr>
          <a:xfrm>
            <a:off x="323705" y="1271164"/>
            <a:ext cx="1857933" cy="21620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3B55506-058E-4AE4-A6AA-710D57BD59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889" r="49182" b="9688"/>
          <a:stretch/>
        </p:blipFill>
        <p:spPr>
          <a:xfrm>
            <a:off x="2196716" y="1292041"/>
            <a:ext cx="1857933" cy="216200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E5B8918-5C7F-49D3-9F49-DC4BE7E070F9}"/>
              </a:ext>
            </a:extLst>
          </p:cNvPr>
          <p:cNvSpPr/>
          <p:nvPr/>
        </p:nvSpPr>
        <p:spPr>
          <a:xfrm>
            <a:off x="3275910" y="3999137"/>
            <a:ext cx="31024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EIA/TIA568B</a:t>
            </a:r>
            <a:r>
              <a:rPr lang="zh-CN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线序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BD20F19-8C01-4894-9934-D39075B903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36"/>
          <a:stretch/>
        </p:blipFill>
        <p:spPr>
          <a:xfrm>
            <a:off x="4355985" y="1374976"/>
            <a:ext cx="4514850" cy="205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3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685459-CE4B-4DA2-AD40-CD70B4430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直通线制作演示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A1E3A70-3ADF-4FF0-9434-88B04B678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请观看视频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112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学习</a:t>
            </a:r>
            <a:r>
              <a:rPr lang="zh-CN" altLang="en-US" dirty="0"/>
              <a:t>内容</a:t>
            </a:r>
            <a:endParaRPr lang="zh-CN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790" y="699620"/>
            <a:ext cx="7760060" cy="4522129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2195834" y="987640"/>
            <a:ext cx="3384235" cy="216015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sz="2400" dirty="0"/>
              <a:t>直通线和交叉线</a:t>
            </a:r>
            <a:endParaRPr lang="en-US" altLang="zh-CN" sz="2400" dirty="0"/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sz="2400" dirty="0"/>
              <a:t>直通线制作演示</a:t>
            </a:r>
            <a:endParaRPr lang="en-US" altLang="zh-CN" sz="2400" dirty="0"/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4"/>
              </a:buBlip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0927097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C7F62F9-404B-4BC7-AE3E-778C28817E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8" t="15976" r="18243" b="19201"/>
          <a:stretch/>
        </p:blipFill>
        <p:spPr>
          <a:xfrm>
            <a:off x="1043755" y="3016633"/>
            <a:ext cx="2443183" cy="157125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F85599-C18D-4A1C-87F2-030B275335FE}"/>
              </a:ext>
            </a:extLst>
          </p:cNvPr>
          <p:cNvSpPr/>
          <p:nvPr/>
        </p:nvSpPr>
        <p:spPr>
          <a:xfrm>
            <a:off x="683730" y="2499745"/>
            <a:ext cx="2448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双绞线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74A3117-5AE8-4420-B98A-288397629DDB}"/>
              </a:ext>
            </a:extLst>
          </p:cNvPr>
          <p:cNvSpPr/>
          <p:nvPr/>
        </p:nvSpPr>
        <p:spPr>
          <a:xfrm>
            <a:off x="1043755" y="4581498"/>
            <a:ext cx="2448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RJ-45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连接器（水晶头）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2F85599-C18D-4A1C-87F2-030B275335FE}"/>
              </a:ext>
            </a:extLst>
          </p:cNvPr>
          <p:cNvSpPr/>
          <p:nvPr/>
        </p:nvSpPr>
        <p:spPr>
          <a:xfrm>
            <a:off x="6099340" y="3243870"/>
            <a:ext cx="1728120" cy="1116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直通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endParaRPr lang="en-US" altLang="zh-CN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</p:spPr>
        <p:txBody>
          <a:bodyPr/>
          <a:lstStyle/>
          <a:p>
            <a:r>
              <a:rPr lang="zh-CN" altLang="zh-CN" dirty="0"/>
              <a:t>直通线和交叉线</a:t>
            </a:r>
          </a:p>
        </p:txBody>
      </p:sp>
      <p:sp>
        <p:nvSpPr>
          <p:cNvPr id="2" name="AutoShape 4" descr="http://img0.imgtn.bdimg.com/it/u=1398184255,2112354911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3" name="Picture 9" descr="http://img010.hc360.cn/g7/M02/6B/B8/wKhQtFQC_T6Ef3JwAAAAAGYoQd89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159" y="1375133"/>
            <a:ext cx="2710012" cy="17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00400" y="763006"/>
            <a:ext cx="1529892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右箭头 9"/>
          <p:cNvSpPr/>
          <p:nvPr/>
        </p:nvSpPr>
        <p:spPr bwMode="auto">
          <a:xfrm>
            <a:off x="4283980" y="2432888"/>
            <a:ext cx="849769" cy="1167490"/>
          </a:xfrm>
          <a:prstGeom prst="rightArrow">
            <a:avLst/>
          </a:prstGeom>
          <a:gradFill flip="none" rotWithShape="1">
            <a:gsLst>
              <a:gs pos="0">
                <a:schemeClr val="accent2"/>
              </a:gs>
              <a:gs pos="67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26" tIns="45712" rIns="91426" bIns="45712" numCol="1" rtlCol="0" anchor="t" anchorCtr="0" compatLnSpc="1"/>
          <a:lstStyle/>
          <a:p>
            <a:pPr defTabSz="914378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6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直通线和交叉线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744" y="1131651"/>
            <a:ext cx="4032281" cy="1456152"/>
          </a:xfrm>
        </p:spPr>
        <p:txBody>
          <a:bodyPr/>
          <a:lstStyle/>
          <a:p>
            <a:pPr marL="0" indent="0">
              <a:lnSpc>
                <a:spcPts val="3200"/>
              </a:lnSpc>
              <a:spcBef>
                <a:spcPts val="0"/>
              </a:spcBef>
              <a:buNone/>
            </a:pPr>
            <a:r>
              <a:rPr lang="zh-CN" altLang="en-US" kern="1200" dirty="0">
                <a:solidFill>
                  <a:srgbClr val="FF0000"/>
                </a:solidFill>
              </a:rPr>
              <a:t>直通</a:t>
            </a:r>
            <a:r>
              <a:rPr lang="zh-CN" altLang="en-US" kern="1200" dirty="0" smtClean="0">
                <a:solidFill>
                  <a:srgbClr val="FF0000"/>
                </a:solidFill>
              </a:rPr>
              <a:t>线：</a:t>
            </a:r>
            <a:r>
              <a:rPr lang="zh-CN" altLang="en-US" kern="1200" dirty="0"/>
              <a:t>双绞线缆两端按照</a:t>
            </a:r>
            <a:r>
              <a:rPr lang="en-US" altLang="zh-CN" kern="1200" dirty="0"/>
              <a:t>EIA/TIA568B</a:t>
            </a:r>
            <a:r>
              <a:rPr lang="zh-CN" altLang="en-US" kern="1200" dirty="0"/>
              <a:t>规格</a:t>
            </a:r>
            <a:r>
              <a:rPr lang="zh-CN" altLang="en-US" kern="1200" dirty="0" smtClean="0"/>
              <a:t>连接水晶头，</a:t>
            </a:r>
            <a:r>
              <a:rPr lang="zh-CN" altLang="en-US" kern="1200" dirty="0"/>
              <a:t>称该双绞线缆为直通线</a:t>
            </a:r>
            <a:r>
              <a:rPr lang="zh-CN" altLang="en-US" kern="1200" dirty="0" smtClean="0"/>
              <a:t>。</a:t>
            </a:r>
            <a:endParaRPr lang="en-US" altLang="zh-CN" kern="1200" dirty="0">
              <a:solidFill>
                <a:srgbClr val="FF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F6AFE79-0950-42FA-B42A-48AB111605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89" r="49182" b="9688"/>
          <a:stretch/>
        </p:blipFill>
        <p:spPr>
          <a:xfrm>
            <a:off x="5148643" y="915635"/>
            <a:ext cx="1354443" cy="157611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C7E770C-C7E6-4581-9C09-D7F0349C768B}"/>
              </a:ext>
            </a:extLst>
          </p:cNvPr>
          <p:cNvSpPr/>
          <p:nvPr/>
        </p:nvSpPr>
        <p:spPr>
          <a:xfrm>
            <a:off x="5036630" y="2433914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EIA/TIA568B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D38F7D3-0158-43A2-A6A2-6EB81E9147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573"/>
          <a:stretch/>
        </p:blipFill>
        <p:spPr>
          <a:xfrm>
            <a:off x="5185466" y="3001701"/>
            <a:ext cx="1344041" cy="188929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9E3AFB2-F341-43CF-99DA-ADBCBE5D04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89" r="49182" b="9688"/>
          <a:stretch/>
        </p:blipFill>
        <p:spPr>
          <a:xfrm>
            <a:off x="6746950" y="915635"/>
            <a:ext cx="1354443" cy="157611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F25F05D-3E7A-42B5-A650-8A3330DFF754}"/>
              </a:ext>
            </a:extLst>
          </p:cNvPr>
          <p:cNvSpPr/>
          <p:nvPr/>
        </p:nvSpPr>
        <p:spPr>
          <a:xfrm>
            <a:off x="6701613" y="2433914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EIA/TIA568B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8D8279B-7A97-4084-B050-355B17D9C0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89" r="49182" b="9688"/>
          <a:stretch/>
        </p:blipFill>
        <p:spPr>
          <a:xfrm>
            <a:off x="6821911" y="3122826"/>
            <a:ext cx="1354443" cy="157611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C273002-BE63-46C3-BF7F-5E0922A91286}"/>
              </a:ext>
            </a:extLst>
          </p:cNvPr>
          <p:cNvSpPr/>
          <p:nvPr/>
        </p:nvSpPr>
        <p:spPr>
          <a:xfrm>
            <a:off x="5004030" y="4737106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EIA/TIA568A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A0295A5-04BA-4FFE-9532-E69C966A408C}"/>
              </a:ext>
            </a:extLst>
          </p:cNvPr>
          <p:cNvSpPr/>
          <p:nvPr/>
        </p:nvSpPr>
        <p:spPr>
          <a:xfrm>
            <a:off x="6836855" y="4737106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EIA/TIA568B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831B73B-507C-4277-821A-7B244CF7286E}"/>
              </a:ext>
            </a:extLst>
          </p:cNvPr>
          <p:cNvSpPr/>
          <p:nvPr/>
        </p:nvSpPr>
        <p:spPr>
          <a:xfrm>
            <a:off x="899744" y="3170165"/>
            <a:ext cx="3924274" cy="1849755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3200"/>
              </a:lnSpc>
              <a:spcBef>
                <a:spcPts val="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交叉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线：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双绞线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缆一端按照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EIA/TIA568A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规格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连接水晶头，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另一端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按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EIA/TIA568B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规格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连接水晶头，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称该双绞线缆为交叉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线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ts val="3200"/>
              </a:lnSpc>
              <a:spcBef>
                <a:spcPts val="0"/>
              </a:spcBef>
            </a:pPr>
            <a:endParaRPr lang="zh-CN" altLang="en-US" sz="2000" b="1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1BE8B1C-C1AF-4CE5-B81D-3340FA0BA709}"/>
              </a:ext>
            </a:extLst>
          </p:cNvPr>
          <p:cNvSpPr/>
          <p:nvPr/>
        </p:nvSpPr>
        <p:spPr bwMode="auto">
          <a:xfrm>
            <a:off x="683730" y="3071179"/>
            <a:ext cx="7844866" cy="2020745"/>
          </a:xfrm>
          <a:prstGeom prst="roundRect">
            <a:avLst>
              <a:gd name="adj" fmla="val 2524"/>
            </a:avLst>
          </a:prstGeom>
          <a:noFill/>
          <a:ln w="28575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FB43E493-15E9-4CB2-9A97-FBA8CBC9B306}"/>
              </a:ext>
            </a:extLst>
          </p:cNvPr>
          <p:cNvSpPr/>
          <p:nvPr/>
        </p:nvSpPr>
        <p:spPr bwMode="auto">
          <a:xfrm>
            <a:off x="683730" y="827994"/>
            <a:ext cx="7844866" cy="2020745"/>
          </a:xfrm>
          <a:prstGeom prst="roundRect">
            <a:avLst>
              <a:gd name="adj" fmla="val 2524"/>
            </a:avLst>
          </a:prstGeom>
          <a:noFill/>
          <a:ln w="28575" cap="flat" cmpd="sng" algn="ctr">
            <a:solidFill>
              <a:schemeClr val="accent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13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4" grpId="0"/>
      <p:bldP spid="16" grpId="0"/>
      <p:bldP spid="17" grpId="0"/>
      <p:bldP spid="18" grpId="0"/>
      <p:bldP spid="5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>
            <a:endCxn id="10" idx="1"/>
          </p:cNvCxnSpPr>
          <p:nvPr/>
        </p:nvCxnSpPr>
        <p:spPr bwMode="auto">
          <a:xfrm>
            <a:off x="4473053" y="3301991"/>
            <a:ext cx="183079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直通线和交叉线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735" y="654054"/>
            <a:ext cx="5976415" cy="237616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kern="1200" dirty="0" smtClean="0">
                <a:latin typeface="+mn-lt"/>
              </a:rPr>
              <a:t>Cisco</a:t>
            </a:r>
            <a:r>
              <a:rPr lang="zh-CN" altLang="en-US" kern="1200" dirty="0">
                <a:latin typeface="+mn-lt"/>
              </a:rPr>
              <a:t>网络设备中：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相同类型</a:t>
            </a:r>
            <a:r>
              <a:rPr lang="zh-CN" altLang="en-US" kern="1200" dirty="0" smtClean="0">
                <a:latin typeface="+mn-lt"/>
              </a:rPr>
              <a:t>设备</a:t>
            </a:r>
            <a:r>
              <a:rPr lang="zh-CN" altLang="en-US" kern="1200" dirty="0">
                <a:latin typeface="+mn-lt"/>
              </a:rPr>
              <a:t>之间</a:t>
            </a:r>
            <a:r>
              <a:rPr lang="zh-CN" altLang="en-US" kern="1200" dirty="0" smtClean="0">
                <a:latin typeface="+mn-lt"/>
              </a:rPr>
              <a:t>，用</a:t>
            </a:r>
            <a:r>
              <a:rPr lang="zh-CN" altLang="en-US" kern="1200" dirty="0" smtClean="0">
                <a:solidFill>
                  <a:srgbClr val="FF0000"/>
                </a:solidFill>
                <a:latin typeface="+mn-lt"/>
              </a:rPr>
              <a:t>交叉</a:t>
            </a:r>
            <a:r>
              <a:rPr lang="zh-CN" altLang="en-US" kern="1200" dirty="0">
                <a:solidFill>
                  <a:srgbClr val="FF0000"/>
                </a:solidFill>
                <a:latin typeface="+mn-lt"/>
              </a:rPr>
              <a:t>线</a:t>
            </a:r>
            <a:r>
              <a:rPr lang="zh-CN" altLang="en-US" kern="1200" dirty="0">
                <a:latin typeface="+mn-lt"/>
              </a:rPr>
              <a:t>连接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不同类型</a:t>
            </a:r>
            <a:r>
              <a:rPr lang="zh-CN" altLang="en-US" kern="1200" dirty="0" smtClean="0">
                <a:latin typeface="+mn-lt"/>
              </a:rPr>
              <a:t>设备之间，用</a:t>
            </a:r>
            <a:r>
              <a:rPr lang="zh-CN" altLang="en-US" kern="1200" dirty="0" smtClean="0">
                <a:solidFill>
                  <a:srgbClr val="0070C0"/>
                </a:solidFill>
                <a:latin typeface="+mn-lt"/>
              </a:rPr>
              <a:t>直通</a:t>
            </a:r>
            <a:r>
              <a:rPr lang="zh-CN" altLang="en-US" kern="1200" dirty="0">
                <a:solidFill>
                  <a:srgbClr val="0070C0"/>
                </a:solidFill>
                <a:latin typeface="+mn-lt"/>
              </a:rPr>
              <a:t>线</a:t>
            </a:r>
            <a:r>
              <a:rPr lang="zh-CN" altLang="en-US" kern="1200" dirty="0" smtClean="0">
                <a:latin typeface="+mn-lt"/>
              </a:rPr>
              <a:t>连接</a:t>
            </a:r>
            <a:endParaRPr lang="en-US" altLang="zh-CN" kern="1200" dirty="0" smtClean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/>
              <a:t>目前大部分网络设备都支持自</a:t>
            </a:r>
            <a:r>
              <a:rPr lang="zh-CN" altLang="en-US" kern="1200" dirty="0" smtClean="0"/>
              <a:t>适应</a:t>
            </a:r>
            <a:endParaRPr lang="zh-CN" altLang="en-US" kern="1200" dirty="0"/>
          </a:p>
        </p:txBody>
      </p:sp>
      <p:sp>
        <p:nvSpPr>
          <p:cNvPr id="4" name="AutoShape 2" descr="http://img1.imgtn.bdimg.com/it/u=1339311970,23510883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1D800B2-88A3-4959-9C82-03B974B99C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87" b="33829"/>
          <a:stretch/>
        </p:blipFill>
        <p:spPr>
          <a:xfrm>
            <a:off x="6303852" y="3067975"/>
            <a:ext cx="1436368" cy="468032"/>
          </a:xfrm>
          <a:prstGeom prst="rect">
            <a:avLst/>
          </a:prstGeom>
        </p:spPr>
      </p:pic>
      <p:pic>
        <p:nvPicPr>
          <p:cNvPr id="12" name="Picture 38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321" y="3981380"/>
            <a:ext cx="715484" cy="64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>
            <a:stCxn id="11" idx="2"/>
            <a:endCxn id="12" idx="0"/>
          </p:cNvCxnSpPr>
          <p:nvPr/>
        </p:nvCxnSpPr>
        <p:spPr bwMode="auto">
          <a:xfrm>
            <a:off x="1406063" y="3536007"/>
            <a:ext cx="0" cy="44537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接连接符 8"/>
          <p:cNvCxnSpPr/>
          <p:nvPr/>
        </p:nvCxnSpPr>
        <p:spPr bwMode="auto">
          <a:xfrm>
            <a:off x="4220699" y="3478418"/>
            <a:ext cx="0" cy="68297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直接连接符 35"/>
          <p:cNvCxnSpPr/>
          <p:nvPr/>
        </p:nvCxnSpPr>
        <p:spPr bwMode="auto">
          <a:xfrm>
            <a:off x="4473053" y="4395411"/>
            <a:ext cx="204308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5" t="10680" r="10278" b="9440"/>
          <a:stretch/>
        </p:blipFill>
        <p:spPr bwMode="auto">
          <a:xfrm>
            <a:off x="3851950" y="2786560"/>
            <a:ext cx="708001" cy="74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0" r="10278" b="9440"/>
          <a:stretch/>
        </p:blipFill>
        <p:spPr bwMode="auto">
          <a:xfrm>
            <a:off x="3779945" y="3982453"/>
            <a:ext cx="766289" cy="74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8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321" y="2887962"/>
            <a:ext cx="715484" cy="64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1D800B2-88A3-4959-9C82-03B974B99C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87" b="33829"/>
          <a:stretch/>
        </p:blipFill>
        <p:spPr>
          <a:xfrm>
            <a:off x="6375857" y="4161393"/>
            <a:ext cx="1436368" cy="468032"/>
          </a:xfrm>
          <a:prstGeom prst="rect">
            <a:avLst/>
          </a:prstGeom>
        </p:spPr>
      </p:pic>
      <p:cxnSp>
        <p:nvCxnSpPr>
          <p:cNvPr id="26" name="肘形连接符 25"/>
          <p:cNvCxnSpPr/>
          <p:nvPr/>
        </p:nvCxnSpPr>
        <p:spPr bwMode="auto">
          <a:xfrm rot="16200000" flipV="1">
            <a:off x="6922633" y="3577822"/>
            <a:ext cx="916991" cy="718184"/>
          </a:xfrm>
          <a:prstGeom prst="bentConnector3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43" name="肘形连接符 1042"/>
          <p:cNvCxnSpPr>
            <a:stCxn id="5" idx="2"/>
            <a:endCxn id="12" idx="2"/>
          </p:cNvCxnSpPr>
          <p:nvPr/>
        </p:nvCxnSpPr>
        <p:spPr bwMode="auto">
          <a:xfrm rot="5400000">
            <a:off x="4250052" y="1785436"/>
            <a:ext cx="12700" cy="5687978"/>
          </a:xfrm>
          <a:prstGeom prst="bentConnector3">
            <a:avLst>
              <a:gd name="adj1" fmla="val 1800000"/>
            </a:avLst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肘形连接符 16"/>
          <p:cNvCxnSpPr>
            <a:stCxn id="10" idx="0"/>
            <a:endCxn id="11" idx="0"/>
          </p:cNvCxnSpPr>
          <p:nvPr/>
        </p:nvCxnSpPr>
        <p:spPr bwMode="auto">
          <a:xfrm rot="16200000" flipV="1">
            <a:off x="4124044" y="169982"/>
            <a:ext cx="180013" cy="5615973"/>
          </a:xfrm>
          <a:prstGeom prst="bentConnector3">
            <a:avLst>
              <a:gd name="adj1" fmla="val 226991"/>
            </a:avLst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4095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r="4"/>
          <a:stretch/>
        </p:blipFill>
        <p:spPr bwMode="auto">
          <a:xfrm>
            <a:off x="4644005" y="699620"/>
            <a:ext cx="2813155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730" y="1023869"/>
            <a:ext cx="3672255" cy="3127865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dirty="0" smtClean="0"/>
              <a:t>4</a:t>
            </a:r>
            <a:r>
              <a:rPr lang="zh-CN" altLang="zh-CN" dirty="0"/>
              <a:t>对</a:t>
            </a:r>
            <a:r>
              <a:rPr lang="en-US" altLang="zh-CN" dirty="0"/>
              <a:t>8</a:t>
            </a:r>
            <a:r>
              <a:rPr lang="zh-CN" altLang="zh-CN" dirty="0"/>
              <a:t>根</a:t>
            </a:r>
            <a:r>
              <a:rPr lang="zh-CN" altLang="zh-CN" dirty="0" smtClean="0"/>
              <a:t>线</a:t>
            </a:r>
            <a:r>
              <a:rPr lang="zh-CN" altLang="en-US" dirty="0" smtClean="0"/>
              <a:t>只用到</a:t>
            </a:r>
            <a:r>
              <a:rPr lang="en-US" altLang="zh-CN" dirty="0" smtClean="0"/>
              <a:t>2</a:t>
            </a:r>
            <a:r>
              <a:rPr lang="zh-CN" altLang="en-US" dirty="0" smtClean="0"/>
              <a:t>对</a:t>
            </a:r>
            <a:r>
              <a:rPr lang="en-US" altLang="zh-CN" dirty="0" smtClean="0"/>
              <a:t>4</a:t>
            </a:r>
            <a:r>
              <a:rPr lang="zh-CN" altLang="en-US" dirty="0" smtClean="0"/>
              <a:t>根，</a:t>
            </a:r>
            <a:endParaRPr lang="en-US" altLang="zh-CN" dirty="0" smtClean="0"/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dirty="0" smtClean="0"/>
              <a:t>    1/2</a:t>
            </a:r>
            <a:r>
              <a:rPr lang="zh-CN" altLang="en-US" dirty="0" smtClean="0"/>
              <a:t>和</a:t>
            </a:r>
            <a:r>
              <a:rPr lang="en-US" altLang="zh-CN" dirty="0" smtClean="0"/>
              <a:t>3/6</a:t>
            </a:r>
            <a:r>
              <a:rPr lang="zh-CN" altLang="en-US" dirty="0" smtClean="0"/>
              <a:t>两对</a:t>
            </a:r>
            <a:endParaRPr lang="en-US" altLang="zh-CN" dirty="0" smtClean="0"/>
          </a:p>
          <a:p>
            <a:pPr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en-US" dirty="0" smtClean="0"/>
              <a:t>一</a:t>
            </a:r>
            <a:r>
              <a:rPr lang="zh-CN" altLang="zh-CN" dirty="0" smtClean="0"/>
              <a:t>对</a:t>
            </a:r>
            <a:r>
              <a:rPr lang="zh-CN" altLang="zh-CN" dirty="0"/>
              <a:t>线路用于</a:t>
            </a:r>
            <a:r>
              <a:rPr lang="zh-CN" altLang="zh-CN" dirty="0" smtClean="0"/>
              <a:t>发送</a:t>
            </a:r>
            <a:r>
              <a:rPr lang="zh-CN" altLang="en-US" dirty="0" smtClean="0"/>
              <a:t>信号</a:t>
            </a:r>
            <a:endParaRPr lang="en-US" altLang="zh-CN" dirty="0" smtClean="0"/>
          </a:p>
          <a:p>
            <a:pPr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en-US" dirty="0" smtClean="0"/>
              <a:t>一对线路用于</a:t>
            </a:r>
            <a:r>
              <a:rPr lang="zh-CN" altLang="zh-CN" dirty="0" smtClean="0"/>
              <a:t>接收信号</a:t>
            </a:r>
            <a:endParaRPr lang="en-US" altLang="zh-CN" dirty="0" smtClean="0"/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dirty="0"/>
              <a:t>哪</a:t>
            </a:r>
            <a:r>
              <a:rPr lang="zh-CN" altLang="en-US" dirty="0" smtClean="0"/>
              <a:t>一对发送，哪一对接收呢？</a:t>
            </a:r>
            <a:endParaRPr lang="en-US" altLang="zh-CN" dirty="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</p:spPr>
        <p:txBody>
          <a:bodyPr/>
          <a:lstStyle/>
          <a:p>
            <a:r>
              <a:rPr lang="zh-CN" altLang="zh-CN" dirty="0"/>
              <a:t>直通线和交叉线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F6AFE79-0950-42FA-B42A-48AB111605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889" r="49182" b="9688"/>
          <a:stretch/>
        </p:blipFill>
        <p:spPr>
          <a:xfrm>
            <a:off x="4540003" y="2667505"/>
            <a:ext cx="1354443" cy="157611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C7E770C-C7E6-4581-9C09-D7F0349C768B}"/>
              </a:ext>
            </a:extLst>
          </p:cNvPr>
          <p:cNvSpPr/>
          <p:nvPr/>
        </p:nvSpPr>
        <p:spPr>
          <a:xfrm>
            <a:off x="4427990" y="4568133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EIA/TIA568B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D38F7D3-0158-43A2-A6A2-6EB81E9147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573"/>
          <a:stretch/>
        </p:blipFill>
        <p:spPr>
          <a:xfrm>
            <a:off x="6277989" y="2544708"/>
            <a:ext cx="1344041" cy="188929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C273002-BE63-46C3-BF7F-5E0922A91286}"/>
              </a:ext>
            </a:extLst>
          </p:cNvPr>
          <p:cNvSpPr/>
          <p:nvPr/>
        </p:nvSpPr>
        <p:spPr>
          <a:xfrm>
            <a:off x="6024548" y="4568133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EIA/TIA568A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6274860" y="2737982"/>
            <a:ext cx="360025" cy="1609001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6695015" y="4181049"/>
            <a:ext cx="0" cy="409053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7127800" y="4178082"/>
            <a:ext cx="0" cy="409053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 bwMode="auto">
          <a:xfrm>
            <a:off x="4595750" y="2715760"/>
            <a:ext cx="360025" cy="1609001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5027780" y="4158827"/>
            <a:ext cx="0" cy="409053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5460565" y="4155860"/>
            <a:ext cx="0" cy="409053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68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9E3AFB2-F341-43CF-99DA-ADBCBE5D04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89" r="49182" b="9688"/>
          <a:stretch/>
        </p:blipFill>
        <p:spPr>
          <a:xfrm>
            <a:off x="7238602" y="2721293"/>
            <a:ext cx="1354443" cy="157611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F6AFE79-0950-42FA-B42A-48AB111605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89" r="49182" b="9688"/>
          <a:stretch/>
        </p:blipFill>
        <p:spPr>
          <a:xfrm>
            <a:off x="7238603" y="771625"/>
            <a:ext cx="1354443" cy="157611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12A111D-079F-40F1-A3F2-4E2420394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80" y="947410"/>
            <a:ext cx="3011776" cy="334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直通线和交叉线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1929" y="807152"/>
            <a:ext cx="2952206" cy="540513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1200" dirty="0" smtClean="0"/>
              <a:t>不同类型设备：直通线</a:t>
            </a:r>
            <a:endParaRPr lang="en-US" altLang="zh-CN" kern="1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C7E770C-C7E6-4581-9C09-D7F0349C768B}"/>
              </a:ext>
            </a:extLst>
          </p:cNvPr>
          <p:cNvSpPr/>
          <p:nvPr/>
        </p:nvSpPr>
        <p:spPr>
          <a:xfrm>
            <a:off x="7093989" y="4355076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EIA/TIA568B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0231D8C-B372-4624-A964-41ECC49CA6AC}"/>
              </a:ext>
            </a:extLst>
          </p:cNvPr>
          <p:cNvSpPr/>
          <p:nvPr/>
        </p:nvSpPr>
        <p:spPr>
          <a:xfrm>
            <a:off x="677804" y="1390403"/>
            <a:ext cx="1502334" cy="45890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发送（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1/2</a:t>
            </a: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）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565CFF8-E2D3-4966-BE44-7985250149AA}"/>
              </a:ext>
            </a:extLst>
          </p:cNvPr>
          <p:cNvSpPr/>
          <p:nvPr/>
        </p:nvSpPr>
        <p:spPr>
          <a:xfrm>
            <a:off x="2393827" y="1390403"/>
            <a:ext cx="1502334" cy="45890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接收（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3/6</a:t>
            </a: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A73EDBC-9AF0-41AF-92BE-4F01A447320F}"/>
              </a:ext>
            </a:extLst>
          </p:cNvPr>
          <p:cNvSpPr/>
          <p:nvPr/>
        </p:nvSpPr>
        <p:spPr>
          <a:xfrm>
            <a:off x="691701" y="3840962"/>
            <a:ext cx="1502334" cy="45890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接收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（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1/2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）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3BA075F-E53F-4FDC-BBBF-4E79EF65670A}"/>
              </a:ext>
            </a:extLst>
          </p:cNvPr>
          <p:cNvSpPr/>
          <p:nvPr/>
        </p:nvSpPr>
        <p:spPr>
          <a:xfrm>
            <a:off x="2421621" y="3840962"/>
            <a:ext cx="1502334" cy="45890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发送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（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3/6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）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1E581F0B-3866-4A45-BC33-2334780693CF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517470" y="2896214"/>
            <a:ext cx="1943252" cy="0"/>
          </a:xfrm>
          <a:prstGeom prst="line">
            <a:avLst/>
          </a:prstGeom>
          <a:ln w="57150">
            <a:headEnd type="none" w="med" len="med"/>
            <a:tailEnd type="triangl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2004609" y="2907261"/>
            <a:ext cx="1921157" cy="0"/>
          </a:xfrm>
          <a:prstGeom prst="line">
            <a:avLst/>
          </a:prstGeom>
          <a:ln w="57150"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F25F05D-3E7A-42B5-A650-8A3330DFF754}"/>
              </a:ext>
            </a:extLst>
          </p:cNvPr>
          <p:cNvSpPr/>
          <p:nvPr/>
        </p:nvSpPr>
        <p:spPr>
          <a:xfrm>
            <a:off x="6990933" y="2380626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EIA/TIA568B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0231D8C-B372-4624-A964-41ECC49CA6AC}"/>
              </a:ext>
            </a:extLst>
          </p:cNvPr>
          <p:cNvSpPr/>
          <p:nvPr/>
        </p:nvSpPr>
        <p:spPr>
          <a:xfrm>
            <a:off x="5618393" y="771625"/>
            <a:ext cx="741297" cy="48054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电脑</a:t>
            </a:r>
            <a:endParaRPr lang="zh-CN" altLang="zh-CN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0231D8C-B372-4624-A964-41ECC49CA6AC}"/>
              </a:ext>
            </a:extLst>
          </p:cNvPr>
          <p:cNvSpPr/>
          <p:nvPr/>
        </p:nvSpPr>
        <p:spPr>
          <a:xfrm>
            <a:off x="5546389" y="3963332"/>
            <a:ext cx="957312" cy="48054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交换机</a:t>
            </a:r>
            <a:endParaRPr lang="zh-CN" altLang="zh-CN" sz="2000" b="1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6791721" y="884788"/>
            <a:ext cx="519155" cy="394722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6791721" y="2756918"/>
            <a:ext cx="519155" cy="394722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67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9" grpId="0"/>
      <p:bldP spid="21" grpId="0"/>
      <p:bldP spid="22" grpId="0"/>
      <p:bldP spid="23" grpId="0"/>
      <p:bldP spid="14" grpId="0"/>
      <p:bldP spid="16" grpId="0"/>
      <p:bldP spid="17" grpId="0"/>
      <p:bldP spid="11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9E3AFB2-F341-43CF-99DA-ADBCBE5D04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89" r="49182" b="9688"/>
          <a:stretch/>
        </p:blipFill>
        <p:spPr>
          <a:xfrm>
            <a:off x="7267610" y="2721293"/>
            <a:ext cx="1354443" cy="157611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A1EAE61-9513-49BF-8AD7-68052D59E1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573" t="8862" b="10114"/>
          <a:stretch/>
        </p:blipFill>
        <p:spPr>
          <a:xfrm>
            <a:off x="7319567" y="824964"/>
            <a:ext cx="1344041" cy="153077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12A111D-079F-40F1-A3F2-4E2420394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988" y="947410"/>
            <a:ext cx="3011776" cy="334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直通线和交叉线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7855" y="807152"/>
            <a:ext cx="2952206" cy="540513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1200" dirty="0" smtClean="0"/>
              <a:t>相同类型设备：交叉线</a:t>
            </a:r>
            <a:endParaRPr lang="en-US" altLang="zh-CN" kern="12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0231D8C-B372-4624-A964-41ECC49CA6AC}"/>
              </a:ext>
            </a:extLst>
          </p:cNvPr>
          <p:cNvSpPr/>
          <p:nvPr/>
        </p:nvSpPr>
        <p:spPr>
          <a:xfrm>
            <a:off x="683730" y="1390403"/>
            <a:ext cx="1502334" cy="45890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发送（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1/2</a:t>
            </a: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）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565CFF8-E2D3-4966-BE44-7985250149AA}"/>
              </a:ext>
            </a:extLst>
          </p:cNvPr>
          <p:cNvSpPr/>
          <p:nvPr/>
        </p:nvSpPr>
        <p:spPr>
          <a:xfrm>
            <a:off x="2465832" y="1390403"/>
            <a:ext cx="1502334" cy="45890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接收（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3/6</a:t>
            </a:r>
            <a:r>
              <a:rPr lang="zh-CN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A73EDBC-9AF0-41AF-92BE-4F01A447320F}"/>
              </a:ext>
            </a:extLst>
          </p:cNvPr>
          <p:cNvSpPr/>
          <p:nvPr/>
        </p:nvSpPr>
        <p:spPr>
          <a:xfrm>
            <a:off x="697627" y="3840962"/>
            <a:ext cx="1502334" cy="45890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发送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（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1/2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）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3BA075F-E53F-4FDC-BBBF-4E79EF65670A}"/>
              </a:ext>
            </a:extLst>
          </p:cNvPr>
          <p:cNvSpPr/>
          <p:nvPr/>
        </p:nvSpPr>
        <p:spPr>
          <a:xfrm>
            <a:off x="2493626" y="3840962"/>
            <a:ext cx="1502334" cy="45890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接收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（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3/6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）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1E581F0B-3866-4A45-BC33-2334780693CF}"/>
              </a:ext>
            </a:extLst>
          </p:cNvPr>
          <p:cNvCxnSpPr>
            <a:cxnSpLocks/>
          </p:cNvCxnSpPr>
          <p:nvPr/>
        </p:nvCxnSpPr>
        <p:spPr bwMode="auto">
          <a:xfrm>
            <a:off x="1666023" y="1924588"/>
            <a:ext cx="1186271" cy="1943252"/>
          </a:xfrm>
          <a:prstGeom prst="line">
            <a:avLst/>
          </a:prstGeom>
          <a:ln w="57150">
            <a:headEnd type="none" w="med" len="med"/>
            <a:tailEnd type="triangl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 flipH="1">
            <a:off x="1619795" y="1946682"/>
            <a:ext cx="1232500" cy="1894280"/>
          </a:xfrm>
          <a:prstGeom prst="line">
            <a:avLst/>
          </a:prstGeom>
          <a:ln w="57150"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0231D8C-B372-4624-A964-41ECC49CA6AC}"/>
              </a:ext>
            </a:extLst>
          </p:cNvPr>
          <p:cNvSpPr/>
          <p:nvPr/>
        </p:nvSpPr>
        <p:spPr>
          <a:xfrm>
            <a:off x="5524639" y="771625"/>
            <a:ext cx="1029318" cy="48054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电脑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A</a:t>
            </a:r>
            <a:endParaRPr lang="zh-CN" altLang="zh-CN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0231D8C-B372-4624-A964-41ECC49CA6AC}"/>
              </a:ext>
            </a:extLst>
          </p:cNvPr>
          <p:cNvSpPr/>
          <p:nvPr/>
        </p:nvSpPr>
        <p:spPr>
          <a:xfrm>
            <a:off x="5575397" y="3963332"/>
            <a:ext cx="957312" cy="48054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电脑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B</a:t>
            </a:r>
            <a:endParaRPr lang="zh-CN" altLang="zh-CN" sz="2000" b="1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C7E770C-C7E6-4581-9C09-D7F0349C768B}"/>
              </a:ext>
            </a:extLst>
          </p:cNvPr>
          <p:cNvSpPr/>
          <p:nvPr/>
        </p:nvSpPr>
        <p:spPr>
          <a:xfrm>
            <a:off x="7032618" y="4587890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EIA/TIA568B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2F25F05D-3E7A-42B5-A650-8A3330DFF754}"/>
              </a:ext>
            </a:extLst>
          </p:cNvPr>
          <p:cNvSpPr/>
          <p:nvPr/>
        </p:nvSpPr>
        <p:spPr>
          <a:xfrm>
            <a:off x="7019941" y="2380626"/>
            <a:ext cx="16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EIA/TIA568A</a:t>
            </a:r>
            <a:r>
              <a:rPr lang="zh-CN" altLang="zh-CN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324764" y="771625"/>
            <a:ext cx="360025" cy="1609001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7756039" y="4227865"/>
            <a:ext cx="0" cy="409053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8188824" y="4224898"/>
            <a:ext cx="0" cy="409053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内容占位符 2"/>
          <p:cNvSpPr txBox="1">
            <a:spLocks/>
          </p:cNvSpPr>
          <p:nvPr/>
        </p:nvSpPr>
        <p:spPr>
          <a:xfrm>
            <a:off x="697627" y="4392596"/>
            <a:ext cx="5631241" cy="540513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zh-CN" altLang="en-US" dirty="0" smtClean="0"/>
              <a:t>自适应就是通过检测确定对方的发送端和接收端</a:t>
            </a:r>
            <a:endParaRPr lang="en-US" altLang="zh-CN" kern="1200" dirty="0"/>
          </a:p>
        </p:txBody>
      </p:sp>
    </p:spTree>
    <p:extLst>
      <p:ext uri="{BB962C8B-B14F-4D97-AF65-F5344CB8AC3E}">
        <p14:creationId xmlns:p14="http://schemas.microsoft.com/office/powerpoint/2010/main" val="13568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9" grpId="0"/>
      <p:bldP spid="21" grpId="0"/>
      <p:bldP spid="22" grpId="0"/>
      <p:bldP spid="23" grpId="0"/>
      <p:bldP spid="16" grpId="0"/>
      <p:bldP spid="17" grpId="0"/>
      <p:bldP spid="20" grpId="0"/>
      <p:bldP spid="28" grpId="0"/>
      <p:bldP spid="6" grpId="0" animBg="1"/>
      <p:bldP spid="3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A88650-A5FC-4FC0-8623-27BCD0173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直通线制作演示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F26A34B-E915-4560-B17A-FEFDE98C40F1}"/>
              </a:ext>
            </a:extLst>
          </p:cNvPr>
          <p:cNvSpPr/>
          <p:nvPr/>
        </p:nvSpPr>
        <p:spPr>
          <a:xfrm>
            <a:off x="3342848" y="4165217"/>
            <a:ext cx="24481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所需器材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A7D00B8-8925-4E78-899C-00DAB20771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92" y="1535005"/>
            <a:ext cx="1949740" cy="183832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C7F62F9-404B-4BC7-AE3E-778C28817E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8" t="15976" r="18243" b="19201"/>
          <a:stretch/>
        </p:blipFill>
        <p:spPr>
          <a:xfrm>
            <a:off x="3125632" y="1776799"/>
            <a:ext cx="2443183" cy="1571257"/>
          </a:xfrm>
          <a:prstGeom prst="rect">
            <a:avLst/>
          </a:prstGeom>
        </p:spPr>
      </p:pic>
      <p:pic>
        <p:nvPicPr>
          <p:cNvPr id="7" name="Picture 3" descr="https://i01piccdn.sogoucdn.com/5fd3fde35f254f55">
            <a:hlinkClick r:id="rId4"/>
            <a:extLst>
              <a:ext uri="{FF2B5EF4-FFF2-40B4-BE49-F238E27FC236}">
                <a16:creationId xmlns:a16="http://schemas.microsoft.com/office/drawing/2014/main" xmlns="" id="{42F00C06-45B9-4BF3-9786-77CB8FE55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23" y="1438782"/>
            <a:ext cx="32004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F85599-C18D-4A1C-87F2-030B275335FE}"/>
              </a:ext>
            </a:extLst>
          </p:cNvPr>
          <p:cNvSpPr/>
          <p:nvPr/>
        </p:nvSpPr>
        <p:spPr>
          <a:xfrm>
            <a:off x="563990" y="3373331"/>
            <a:ext cx="2448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双绞线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74A3117-5AE8-4420-B98A-288397629DDB}"/>
              </a:ext>
            </a:extLst>
          </p:cNvPr>
          <p:cNvSpPr/>
          <p:nvPr/>
        </p:nvSpPr>
        <p:spPr>
          <a:xfrm>
            <a:off x="3136887" y="3373331"/>
            <a:ext cx="2448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RJ-45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接头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455EFCD-53CD-46E5-8636-218AE5F923AE}"/>
              </a:ext>
            </a:extLst>
          </p:cNvPr>
          <p:cNvSpPr/>
          <p:nvPr/>
        </p:nvSpPr>
        <p:spPr>
          <a:xfrm>
            <a:off x="6035538" y="3373331"/>
            <a:ext cx="2448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压线钳</a:t>
            </a:r>
          </a:p>
        </p:txBody>
      </p:sp>
    </p:spTree>
    <p:extLst>
      <p:ext uri="{BB962C8B-B14F-4D97-AF65-F5344CB8AC3E}">
        <p14:creationId xmlns:p14="http://schemas.microsoft.com/office/powerpoint/2010/main" val="291129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F96A1B"/>
    </a:accent2>
    <a:accent3>
      <a:srgbClr val="FFFFFF"/>
    </a:accent3>
    <a:accent4>
      <a:srgbClr val="000000"/>
    </a:accent4>
    <a:accent5>
      <a:srgbClr val="BEBFC0"/>
    </a:accent5>
    <a:accent6>
      <a:srgbClr val="E25F17"/>
    </a:accent6>
    <a:hlink>
      <a:srgbClr val="5F5F5F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A000120141114A07KPBG</Template>
  <TotalTime>3340</TotalTime>
  <Pages>0</Pages>
  <Words>315</Words>
  <Characters>0</Characters>
  <Application>Microsoft Office PowerPoint</Application>
  <DocSecurity>0</DocSecurity>
  <PresentationFormat>全屏显示(16:9)</PresentationFormat>
  <Lines>0</Lines>
  <Paragraphs>82</Paragraphs>
  <Slides>11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网线制作</vt:lpstr>
      <vt:lpstr>学习内容</vt:lpstr>
      <vt:lpstr>直通线和交叉线</vt:lpstr>
      <vt:lpstr>直通线和交叉线</vt:lpstr>
      <vt:lpstr>直通线和交叉线</vt:lpstr>
      <vt:lpstr>直通线和交叉线</vt:lpstr>
      <vt:lpstr>直通线和交叉线</vt:lpstr>
      <vt:lpstr>直通线和交叉线</vt:lpstr>
      <vt:lpstr>直通线制作演示</vt:lpstr>
      <vt:lpstr>直通线制作演示</vt:lpstr>
      <vt:lpstr>直通线制作演示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XiTongTianDi</cp:lastModifiedBy>
  <cp:revision>691</cp:revision>
  <dcterms:created xsi:type="dcterms:W3CDTF">2015-03-10T12:22:02Z</dcterms:created>
  <dcterms:modified xsi:type="dcterms:W3CDTF">2018-10-16T08:34:01Z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2052-9.1.0.4985</vt:lpwstr>
  </property>
</Properties>
</file>